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6"/>
    <p:restoredTop sz="94658"/>
  </p:normalViewPr>
  <p:slideViewPr>
    <p:cSldViewPr snapToGrid="0">
      <p:cViewPr varScale="1">
        <p:scale>
          <a:sx n="70" d="100"/>
          <a:sy n="70" d="100"/>
        </p:scale>
        <p:origin x="1171" y="278"/>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E710FA-ACAB-2C4C-9D87-DCDB6BA0E31B}" type="datetimeFigureOut">
              <a:rPr lang="en-US" smtClean="0"/>
              <a:t>6/3/2025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539ECB-DADB-A445-8F37-8D06C3D4A688}" type="slidenum">
              <a:rPr lang="en-US" smtClean="0"/>
              <a:t>‹#›</a:t>
            </a:fld>
            <a:endParaRPr lang="en-US"/>
          </a:p>
        </p:txBody>
      </p:sp>
    </p:spTree>
    <p:extLst>
      <p:ext uri="{BB962C8B-B14F-4D97-AF65-F5344CB8AC3E}">
        <p14:creationId xmlns:p14="http://schemas.microsoft.com/office/powerpoint/2010/main" val="413994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539ECB-DADB-A445-8F37-8D06C3D4A688}" type="slidenum">
              <a:rPr lang="en-US" smtClean="0"/>
              <a:t>1</a:t>
            </a:fld>
            <a:endParaRPr lang="en-US"/>
          </a:p>
        </p:txBody>
      </p:sp>
    </p:spTree>
    <p:extLst>
      <p:ext uri="{BB962C8B-B14F-4D97-AF65-F5344CB8AC3E}">
        <p14:creationId xmlns:p14="http://schemas.microsoft.com/office/powerpoint/2010/main" val="502525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40A96-27CA-EC47-129D-AAB171EEE32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652A234-758D-D9F5-AFC7-796D2999D5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1908AA0-55E3-F8E5-ED50-AE074DF1C92C}"/>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3973DD51-DF56-4940-CBE9-98A67C1283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0CA75-44A6-B243-47AA-87D02E1928D6}"/>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1486376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00A17-B128-B14C-D103-717483A8127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EC90259-9478-2BE6-3CC2-C3BDDF7EEEA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072F3E-E0AC-5D2F-BFD0-B0D530AE581E}"/>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C36CB31A-B417-0A2E-D03A-0B45F1D77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2FD558-64AF-FD5F-5C08-226E8F6CBD43}"/>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3864905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9099CF-E76F-9C6B-400E-642FD47713C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823E11C-B574-1E44-854F-6B4D8D1D609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FF21F7-986C-BDD7-5B34-E0569DB2BAF6}"/>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BFFC0BE8-D0E4-17A6-8C16-FD3E2AC3B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688454-F213-E47D-24A7-5B5C446DC7D3}"/>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275493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13A5-99DF-B980-A2B1-6935ABAFE6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4EB3C19-C4D4-755E-DD37-875FA20E4E7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0B5242-D59F-33D8-8C90-A18A180BDDD6}"/>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85469A43-E1FF-C0C7-78E8-64B542FEF6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89F2A0-D7C7-A931-7983-20A9A91F4677}"/>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690239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245C8-B7D8-60DB-9434-598109FB0AF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B30DF0F-9BF1-AA84-A27E-8F9D18B58E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0F6AF0D-F6A9-F135-8271-501FA4E8AF35}"/>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2B0C26E1-6927-CED1-50E9-F7EBA417A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F64546-7876-F921-CD21-66D8E6B2F449}"/>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368924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0D18E-62F4-49A5-FFE0-56D0A9AF01B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F066B4A-EAA6-2741-79F1-8F8173368B8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E33998E-6544-8E89-60B6-D50A6798DE1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BD71455-689A-649D-C8D9-A89CABDA61F1}"/>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6" name="Footer Placeholder 5">
            <a:extLst>
              <a:ext uri="{FF2B5EF4-FFF2-40B4-BE49-F238E27FC236}">
                <a16:creationId xmlns:a16="http://schemas.microsoft.com/office/drawing/2014/main" id="{8675F68B-7E75-8BDD-578C-D1AD88D595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1F03C5-A41F-D4DB-BD54-958B292D3B04}"/>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279485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33074-88F3-252D-B53C-ED6223B3650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0C0DCA1-5A8E-6E9D-89CD-0B999622E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C908252-04B0-626E-EAD3-438AAD682CC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6D0A8E7-3CC6-E368-6959-6ECBB4DCC7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56B6EB4-0EA1-2A7C-9C56-7ADB189A015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87185D7-B9B5-52C6-FC6B-2EAF5D368CD7}"/>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8" name="Footer Placeholder 7">
            <a:extLst>
              <a:ext uri="{FF2B5EF4-FFF2-40B4-BE49-F238E27FC236}">
                <a16:creationId xmlns:a16="http://schemas.microsoft.com/office/drawing/2014/main" id="{B76579DF-E691-3A11-716E-6F5C802A68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404B2D-BAEC-76CB-C6EC-C3FEB1E011A2}"/>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2734172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3C973-A8C7-9B3A-4DD0-B6667479BC1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FFE7FEA-D395-1B69-89A0-2FD2BF91C936}"/>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4" name="Footer Placeholder 3">
            <a:extLst>
              <a:ext uri="{FF2B5EF4-FFF2-40B4-BE49-F238E27FC236}">
                <a16:creationId xmlns:a16="http://schemas.microsoft.com/office/drawing/2014/main" id="{E964B53E-8B9E-E42C-535E-0B85B08A6D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443FB2-B44E-D3D2-1140-4A902E63A3A3}"/>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2146120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A30848-5458-1A32-A0FB-1853DF0115A7}"/>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3" name="Footer Placeholder 2">
            <a:extLst>
              <a:ext uri="{FF2B5EF4-FFF2-40B4-BE49-F238E27FC236}">
                <a16:creationId xmlns:a16="http://schemas.microsoft.com/office/drawing/2014/main" id="{B93280F2-3AE6-74EC-B5C2-7AE08C5CD3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E3BDC2-B0C7-DA94-02B9-D2CDC682605A}"/>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207662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ED84-330B-CD2C-F0C0-BE014D2A70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97C1B3C-C2D2-C305-1791-841FDE8C08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0EF2D55-9A40-F2EA-1AFC-94D56F5EC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E3D930-FC3F-7696-03EA-FF614BFEC7A6}"/>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6" name="Footer Placeholder 5">
            <a:extLst>
              <a:ext uri="{FF2B5EF4-FFF2-40B4-BE49-F238E27FC236}">
                <a16:creationId xmlns:a16="http://schemas.microsoft.com/office/drawing/2014/main" id="{9021A2FE-454D-67ED-D445-2B54E8B4A6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F53A3E-112A-D72B-E7C9-4ADB8C7C806C}"/>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1886182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8A106-95A8-BE0B-A574-1F3D6C454D8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1720D3B-98B0-ECF8-E58C-A3B756917E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89E0DD-AAC2-003D-0FCD-27E5E70634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C6D1A2F-C4A5-CDB8-DA83-F52D84DA9314}"/>
              </a:ext>
            </a:extLst>
          </p:cNvPr>
          <p:cNvSpPr>
            <a:spLocks noGrp="1"/>
          </p:cNvSpPr>
          <p:nvPr>
            <p:ph type="dt" sz="half" idx="10"/>
          </p:nvPr>
        </p:nvSpPr>
        <p:spPr/>
        <p:txBody>
          <a:bodyPr/>
          <a:lstStyle/>
          <a:p>
            <a:fld id="{DFFB62B2-A026-4B48-978C-264323027F96}" type="datetimeFigureOut">
              <a:rPr lang="en-US" smtClean="0"/>
              <a:t>6/3/2025</a:t>
            </a:fld>
            <a:endParaRPr lang="en-US"/>
          </a:p>
        </p:txBody>
      </p:sp>
      <p:sp>
        <p:nvSpPr>
          <p:cNvPr id="6" name="Footer Placeholder 5">
            <a:extLst>
              <a:ext uri="{FF2B5EF4-FFF2-40B4-BE49-F238E27FC236}">
                <a16:creationId xmlns:a16="http://schemas.microsoft.com/office/drawing/2014/main" id="{E1025ACC-C697-346E-305D-2A06500CAC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AFA08-1AE6-0F3E-8B1C-7E59EA4704FF}"/>
              </a:ext>
            </a:extLst>
          </p:cNvPr>
          <p:cNvSpPr>
            <a:spLocks noGrp="1"/>
          </p:cNvSpPr>
          <p:nvPr>
            <p:ph type="sldNum" sz="quarter" idx="12"/>
          </p:nvPr>
        </p:nvSpPr>
        <p:spPr/>
        <p:txBody>
          <a:bodyPr/>
          <a:lstStyle/>
          <a:p>
            <a:fld id="{53C1A82F-9DF6-1B4B-A14F-2BB2C55167F5}" type="slidenum">
              <a:rPr lang="en-US" smtClean="0"/>
              <a:t>‹#›</a:t>
            </a:fld>
            <a:endParaRPr lang="en-US"/>
          </a:p>
        </p:txBody>
      </p:sp>
    </p:spTree>
    <p:extLst>
      <p:ext uri="{BB962C8B-B14F-4D97-AF65-F5344CB8AC3E}">
        <p14:creationId xmlns:p14="http://schemas.microsoft.com/office/powerpoint/2010/main" val="179010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83E473-A640-C2AF-46E6-5B758982B4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5A4AF97-21D1-1A91-0986-892E6CFC81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8697562-1684-977D-2DF7-EC594F8E71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FB62B2-A026-4B48-978C-264323027F96}" type="datetimeFigureOut">
              <a:rPr lang="en-US" smtClean="0"/>
              <a:t>6/3/2025</a:t>
            </a:fld>
            <a:endParaRPr lang="en-US"/>
          </a:p>
        </p:txBody>
      </p:sp>
      <p:sp>
        <p:nvSpPr>
          <p:cNvPr id="5" name="Footer Placeholder 4">
            <a:extLst>
              <a:ext uri="{FF2B5EF4-FFF2-40B4-BE49-F238E27FC236}">
                <a16:creationId xmlns:a16="http://schemas.microsoft.com/office/drawing/2014/main" id="{AABB85C3-3462-D60C-7B31-E86984ADDB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C23473-8325-EFBC-902F-960D532B45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C1A82F-9DF6-1B4B-A14F-2BB2C55167F5}" type="slidenum">
              <a:rPr lang="en-US" smtClean="0"/>
              <a:t>‹#›</a:t>
            </a:fld>
            <a:endParaRPr lang="en-US"/>
          </a:p>
        </p:txBody>
      </p:sp>
    </p:spTree>
    <p:extLst>
      <p:ext uri="{BB962C8B-B14F-4D97-AF65-F5344CB8AC3E}">
        <p14:creationId xmlns:p14="http://schemas.microsoft.com/office/powerpoint/2010/main" val="32494166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59B9C4-2C91-E9DD-1CAB-AD3F8C58358C}"/>
              </a:ext>
            </a:extLst>
          </p:cNvPr>
          <p:cNvSpPr txBox="1"/>
          <p:nvPr/>
        </p:nvSpPr>
        <p:spPr>
          <a:xfrm>
            <a:off x="3267102" y="2524008"/>
            <a:ext cx="7604437" cy="3485570"/>
          </a:xfrm>
          <a:prstGeom prst="rect">
            <a:avLst/>
          </a:prstGeom>
          <a:noFill/>
        </p:spPr>
        <p:txBody>
          <a:bodyPr wrap="square" rtlCol="0">
            <a:spAutoFit/>
          </a:bodyPr>
          <a:lstStyle/>
          <a:p>
            <a:pPr algn="ctr"/>
            <a:r>
              <a:rPr lang="en-GB" sz="1050" b="1" u="sng" dirty="0">
                <a:latin typeface="Calibri" panose="020F0502020204030204" pitchFamily="34" charset="0"/>
                <a:cs typeface="Calibri" panose="020F0502020204030204" pitchFamily="34" charset="0"/>
              </a:rPr>
              <a:t>Experience</a:t>
            </a:r>
          </a:p>
          <a:p>
            <a:pPr algn="just"/>
            <a:endParaRPr lang="en-GB" sz="1050" b="1" u="sng"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Advanced </a:t>
            </a:r>
            <a:r>
              <a:rPr lang="en-GB" sz="1050" b="1" dirty="0">
                <a:latin typeface="Calibri" panose="020F0502020204030204" pitchFamily="34" charset="0"/>
                <a:cs typeface="Calibri" panose="020F0502020204030204" pitchFamily="34" charset="0"/>
              </a:rPr>
              <a:t>data analytics proficiency</a:t>
            </a:r>
            <a:r>
              <a:rPr lang="en-GB" sz="1050" dirty="0">
                <a:latin typeface="Calibri" panose="020F0502020204030204" pitchFamily="34" charset="0"/>
                <a:cs typeface="Calibri" panose="020F0502020204030204" pitchFamily="34" charset="0"/>
              </a:rPr>
              <a:t> using </a:t>
            </a:r>
            <a:r>
              <a:rPr lang="en-GB" sz="1050" b="1" dirty="0">
                <a:latin typeface="Calibri" panose="020F0502020204030204" pitchFamily="34" charset="0"/>
                <a:cs typeface="Calibri" panose="020F0502020204030204" pitchFamily="34" charset="0"/>
              </a:rPr>
              <a:t>SQL, Python, SAS, and Excel</a:t>
            </a:r>
            <a:r>
              <a:rPr lang="en-GB" sz="1050" dirty="0">
                <a:latin typeface="Calibri" panose="020F0502020204030204" pitchFamily="34" charset="0"/>
                <a:cs typeface="Calibri" panose="020F0502020204030204" pitchFamily="34" charset="0"/>
              </a:rPr>
              <a:t> to extract, manipulate, and interpret large datasets for actionable insights.</a:t>
            </a:r>
          </a:p>
          <a:p>
            <a:pPr marL="171450" indent="-171450" algn="just">
              <a:buFont typeface="Arial" panose="020B0604020202020204" pitchFamily="34" charset="0"/>
              <a:buChar char="•"/>
            </a:pPr>
            <a:r>
              <a:rPr lang="en-GB" sz="1050" b="0" i="0" u="none" strike="noStrike" dirty="0">
                <a:solidFill>
                  <a:srgbClr val="000000"/>
                </a:solidFill>
                <a:effectLst/>
                <a:latin typeface="Calibri" panose="020F0502020204030204" pitchFamily="34" charset="0"/>
                <a:cs typeface="Calibri" panose="020F0502020204030204" pitchFamily="34" charset="0"/>
              </a:rPr>
              <a:t>Developed and optimised detection rules and monitoring systems, proactively identifying emerging patterns and reducing risk exposure.</a:t>
            </a:r>
            <a:endParaRPr lang="en-GB" sz="1050"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n-GB" sz="1050" b="0" i="0" u="none" strike="noStrike" dirty="0">
                <a:solidFill>
                  <a:srgbClr val="000000"/>
                </a:solidFill>
                <a:effectLst/>
                <a:latin typeface="Calibri" panose="020F0502020204030204" pitchFamily="34" charset="0"/>
                <a:cs typeface="Calibri" panose="020F0502020204030204" pitchFamily="34" charset="0"/>
              </a:rPr>
              <a:t>Led the transition of data monitoring platforms, enhancing rule logic efficiency and improving overall data processing capabilities.</a:t>
            </a:r>
            <a:endParaRPr lang="en-GB" sz="1050"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Conducted in-depth </a:t>
            </a:r>
            <a:r>
              <a:rPr lang="en-GB" sz="1050" b="1" dirty="0">
                <a:latin typeface="Calibri" panose="020F0502020204030204" pitchFamily="34" charset="0"/>
                <a:cs typeface="Calibri" panose="020F0502020204030204" pitchFamily="34" charset="0"/>
              </a:rPr>
              <a:t>trend analysis</a:t>
            </a:r>
            <a:r>
              <a:rPr lang="en-GB" sz="1050" dirty="0">
                <a:latin typeface="Calibri" panose="020F0502020204030204" pitchFamily="34" charset="0"/>
                <a:cs typeface="Calibri" panose="020F0502020204030204" pitchFamily="34" charset="0"/>
              </a:rPr>
              <a:t> and root cause investigations using behavioural data, supporting strategic decision-making and mitigation.</a:t>
            </a: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Delivered </a:t>
            </a:r>
            <a:r>
              <a:rPr lang="en-GB" sz="1050" b="1" dirty="0">
                <a:latin typeface="Calibri" panose="020F0502020204030204" pitchFamily="34" charset="0"/>
                <a:cs typeface="Calibri" panose="020F0502020204030204" pitchFamily="34" charset="0"/>
              </a:rPr>
              <a:t>data-driven recommendations</a:t>
            </a:r>
            <a:r>
              <a:rPr lang="en-GB" sz="1050" dirty="0">
                <a:latin typeface="Calibri" panose="020F0502020204030204" pitchFamily="34" charset="0"/>
                <a:cs typeface="Calibri" panose="020F0502020204030204" pitchFamily="34" charset="0"/>
              </a:rPr>
              <a:t> to financial institutions on improving financial crime compliance, including transaction monitoring and sanctions screening.</a:t>
            </a: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Translated complex data into clear, </a:t>
            </a:r>
            <a:r>
              <a:rPr lang="en-GB" sz="1050" b="1" dirty="0">
                <a:latin typeface="Calibri" panose="020F0502020204030204" pitchFamily="34" charset="0"/>
                <a:cs typeface="Calibri" panose="020F0502020204030204" pitchFamily="34" charset="0"/>
              </a:rPr>
              <a:t>strategic business insights</a:t>
            </a:r>
            <a:r>
              <a:rPr lang="en-GB" sz="1050" dirty="0">
                <a:latin typeface="Calibri" panose="020F0502020204030204" pitchFamily="34" charset="0"/>
                <a:cs typeface="Calibri" panose="020F0502020204030204" pitchFamily="34" charset="0"/>
              </a:rPr>
              <a:t> for senior stakeholders across risk and compliance teams.</a:t>
            </a: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Enhanced strategies by applying </a:t>
            </a:r>
            <a:r>
              <a:rPr lang="en-GB" sz="1050" b="1" dirty="0">
                <a:latin typeface="Calibri" panose="020F0502020204030204" pitchFamily="34" charset="0"/>
                <a:cs typeface="Calibri" panose="020F0502020204030204" pitchFamily="34" charset="0"/>
              </a:rPr>
              <a:t>data modelling and analytics</a:t>
            </a:r>
            <a:r>
              <a:rPr lang="en-GB" sz="1050" dirty="0">
                <a:latin typeface="Calibri" panose="020F0502020204030204" pitchFamily="34" charset="0"/>
                <a:cs typeface="Calibri" panose="020F0502020204030204" pitchFamily="34" charset="0"/>
              </a:rPr>
              <a:t> to identify high-potential targets and streamline integration processes.</a:t>
            </a: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Worked with sensitive data to assess potential risks, applying analytical rigour and domain-specific knowledge to support informed decision-making.</a:t>
            </a:r>
          </a:p>
          <a:p>
            <a:pPr marL="171450" indent="-171450" algn="just">
              <a:buFont typeface="Arial" panose="020B0604020202020204" pitchFamily="34" charset="0"/>
              <a:buChar char="•"/>
            </a:pPr>
            <a:r>
              <a:rPr lang="en-GB" sz="1050" dirty="0">
                <a:latin typeface="Calibri" panose="020F0502020204030204" pitchFamily="34" charset="0"/>
                <a:cs typeface="Calibri" panose="020F0502020204030204" pitchFamily="34" charset="0"/>
              </a:rPr>
              <a:t>Experience in cross-functional environments</a:t>
            </a:r>
            <a:r>
              <a:rPr lang="en-GB" sz="1050" b="1" dirty="0">
                <a:latin typeface="Calibri" panose="020F0502020204030204" pitchFamily="34" charset="0"/>
                <a:cs typeface="Calibri" panose="020F0502020204030204" pitchFamily="34" charset="0"/>
              </a:rPr>
              <a:t>, using data to support legal, operational, and technical objectives </a:t>
            </a:r>
            <a:r>
              <a:rPr lang="en-GB" sz="1050" dirty="0">
                <a:latin typeface="Calibri" panose="020F0502020204030204" pitchFamily="34" charset="0"/>
                <a:cs typeface="Calibri" panose="020F0502020204030204" pitchFamily="34" charset="0"/>
              </a:rPr>
              <a:t>in fast-paced industries.</a:t>
            </a:r>
            <a:endParaRPr lang="en-US" sz="1050" dirty="0">
              <a:latin typeface="Calibri" panose="020F0502020204030204" pitchFamily="34" charset="0"/>
              <a:cs typeface="Calibri" panose="020F0502020204030204" pitchFamily="34" charset="0"/>
            </a:endParaRPr>
          </a:p>
          <a:p>
            <a:pPr marL="171450" indent="-171450" algn="just">
              <a:buFont typeface="Arial" panose="020B0604020202020204" pitchFamily="34" charset="0"/>
              <a:buChar char="•"/>
            </a:pPr>
            <a:r>
              <a:rPr lang="en-GB" sz="1050" b="0" i="0" u="none" strike="noStrike" dirty="0">
                <a:solidFill>
                  <a:srgbClr val="000000"/>
                </a:solidFill>
                <a:effectLst/>
                <a:latin typeface="Calibri" panose="020F0502020204030204" pitchFamily="34" charset="0"/>
                <a:cs typeface="Calibri" panose="020F0502020204030204" pitchFamily="34" charset="0"/>
              </a:rPr>
              <a:t>Conducted detailed reviews of </a:t>
            </a:r>
            <a:r>
              <a:rPr lang="en-GB" sz="1050" b="1" i="0" u="none" strike="noStrike" dirty="0">
                <a:solidFill>
                  <a:srgbClr val="000000"/>
                </a:solidFill>
                <a:effectLst/>
                <a:latin typeface="Calibri" panose="020F0502020204030204" pitchFamily="34" charset="0"/>
                <a:cs typeface="Calibri" panose="020F0502020204030204" pitchFamily="34" charset="0"/>
              </a:rPr>
              <a:t>contracts and legal documents </a:t>
            </a:r>
            <a:r>
              <a:rPr lang="en-GB" sz="1050" b="0" i="0" u="none" strike="noStrike" dirty="0">
                <a:solidFill>
                  <a:srgbClr val="000000"/>
                </a:solidFill>
                <a:effectLst/>
                <a:latin typeface="Calibri" panose="020F0502020204030204" pitchFamily="34" charset="0"/>
                <a:cs typeface="Calibri" panose="020F0502020204030204" pitchFamily="34" charset="0"/>
              </a:rPr>
              <a:t>to </a:t>
            </a:r>
            <a:r>
              <a:rPr lang="en-GB" sz="1050" b="1" i="0" u="none" strike="noStrike" dirty="0">
                <a:solidFill>
                  <a:srgbClr val="000000"/>
                </a:solidFill>
                <a:effectLst/>
                <a:latin typeface="Calibri" panose="020F0502020204030204" pitchFamily="34" charset="0"/>
                <a:cs typeface="Calibri" panose="020F0502020204030204" pitchFamily="34" charset="0"/>
              </a:rPr>
              <a:t>identify potential risks, obligations, and areas for optimisation.</a:t>
            </a:r>
          </a:p>
          <a:p>
            <a:pPr marL="171450" indent="-171450" algn="just">
              <a:buFont typeface="Arial" panose="020B0604020202020204" pitchFamily="34" charset="0"/>
              <a:buChar char="•"/>
            </a:pPr>
            <a:r>
              <a:rPr lang="en-GB" sz="1050" b="0" i="0" u="none" strike="noStrike" dirty="0">
                <a:solidFill>
                  <a:srgbClr val="000000"/>
                </a:solidFill>
                <a:effectLst/>
                <a:latin typeface="Calibri" panose="020F0502020204030204" pitchFamily="34" charset="0"/>
                <a:cs typeface="Calibri" panose="020F0502020204030204" pitchFamily="34" charset="0"/>
              </a:rPr>
              <a:t>Provided clear summaries of contractual terms and implications to stakeholders, supporting informed decision-making across projects.</a:t>
            </a:r>
          </a:p>
          <a:p>
            <a:pPr marL="171450" indent="-171450" algn="just">
              <a:buFont typeface="Arial" panose="020B0604020202020204" pitchFamily="34" charset="0"/>
              <a:buChar char="•"/>
            </a:pPr>
            <a:endParaRPr lang="en-US" sz="105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993154C6-CEDD-9E93-88CB-1B64464874DD}"/>
              </a:ext>
            </a:extLst>
          </p:cNvPr>
          <p:cNvSpPr txBox="1"/>
          <p:nvPr/>
        </p:nvSpPr>
        <p:spPr>
          <a:xfrm>
            <a:off x="415010" y="2763802"/>
            <a:ext cx="2466355" cy="4094198"/>
          </a:xfrm>
          <a:prstGeom prst="rect">
            <a:avLst/>
          </a:prstGeom>
          <a:noFill/>
        </p:spPr>
        <p:txBody>
          <a:bodyPr wrap="square">
            <a:spAutoFit/>
          </a:bodyPr>
          <a:lstStyle/>
          <a:p>
            <a:pPr algn="ctr">
              <a:lnSpc>
                <a:spcPct val="107000"/>
              </a:lnSpc>
              <a:spcAft>
                <a:spcPts val="800"/>
              </a:spcAft>
              <a:buNone/>
              <a:tabLst>
                <a:tab pos="3200400" algn="ctr"/>
              </a:tabLst>
            </a:pPr>
            <a:r>
              <a:rPr lang="en-GB" sz="900" b="1" u="sng" dirty="0">
                <a:effectLst/>
                <a:latin typeface="Calibri" panose="020F0502020204030204" pitchFamily="34" charset="0"/>
                <a:ea typeface="Times New Roman" panose="02020603050405020304" pitchFamily="18" charset="0"/>
                <a:cs typeface="Calibri" panose="020F0502020204030204" pitchFamily="34" charset="0"/>
              </a:rPr>
              <a:t>Skills</a:t>
            </a:r>
          </a:p>
          <a:p>
            <a:pPr algn="just">
              <a:lnSpc>
                <a:spcPct val="107000"/>
              </a:lnSpc>
              <a:spcAft>
                <a:spcPts val="800"/>
              </a:spcAft>
              <a:buNone/>
              <a:tabLst>
                <a:tab pos="3200400" algn="ctr"/>
              </a:tabLst>
            </a:pPr>
            <a:r>
              <a:rPr lang="en-GB" sz="900" b="1" dirty="0">
                <a:effectLst/>
                <a:latin typeface="Calibri" panose="020F0502020204030204" pitchFamily="34" charset="0"/>
                <a:ea typeface="Times New Roman" panose="02020603050405020304" pitchFamily="18" charset="0"/>
                <a:cs typeface="Calibri" panose="020F0502020204030204" pitchFamily="34" charset="0"/>
              </a:rPr>
              <a:t>Technical Skills</a:t>
            </a:r>
            <a:r>
              <a:rPr lang="en-GB" sz="900" dirty="0">
                <a:effectLst/>
                <a:latin typeface="Calibri" panose="020F0502020204030204" pitchFamily="34" charset="0"/>
                <a:ea typeface="Times New Roman" panose="02020603050405020304" pitchFamily="18" charset="0"/>
                <a:cs typeface="Calibri" panose="020F0502020204030204" pitchFamily="34" charset="0"/>
              </a:rPr>
              <a:t>: Proficiency in SQL, Python, Power BI, SAS, and Microsoft suite (including Excel) for data analysis, building predictive models, and visualising insights. Utilisation of technical tools to combat fraudulent activities effectively within financial crime contexts.</a:t>
            </a:r>
          </a:p>
          <a:p>
            <a:pPr algn="just">
              <a:lnSpc>
                <a:spcPct val="107000"/>
              </a:lnSpc>
              <a:spcAft>
                <a:spcPts val="800"/>
              </a:spcAft>
              <a:tabLst>
                <a:tab pos="3200400" algn="ctr"/>
              </a:tabLst>
            </a:pPr>
            <a:r>
              <a:rPr lang="en-GB" sz="900" b="1" dirty="0">
                <a:effectLst/>
                <a:latin typeface="Calibri" panose="020F0502020204030204" pitchFamily="34" charset="0"/>
                <a:ea typeface="Times New Roman" panose="02020603050405020304" pitchFamily="18" charset="0"/>
                <a:cs typeface="Calibri" panose="020F0502020204030204" pitchFamily="34" charset="0"/>
              </a:rPr>
              <a:t>Analytical Skills</a:t>
            </a:r>
            <a:r>
              <a:rPr lang="en-GB" sz="900" dirty="0">
                <a:effectLst/>
                <a:latin typeface="Calibri" panose="020F0502020204030204" pitchFamily="34" charset="0"/>
                <a:ea typeface="Times New Roman" panose="02020603050405020304" pitchFamily="18" charset="0"/>
                <a:cs typeface="Calibri" panose="020F0502020204030204" pitchFamily="34" charset="0"/>
              </a:rPr>
              <a:t>: Expertise in data analytics, mergers and acquisitions, market research, and financial modelling. Ability to analyse vast datasets, identify patterns, and derive actionable insights to address complex challenges.</a:t>
            </a:r>
          </a:p>
          <a:p>
            <a:pPr algn="ctr"/>
            <a:r>
              <a:rPr lang="en-US" sz="900" b="1" u="sng" dirty="0">
                <a:latin typeface="Calibri" panose="020F0502020204030204" pitchFamily="34" charset="0"/>
                <a:cs typeface="Calibri" panose="020F0502020204030204" pitchFamily="34" charset="0"/>
              </a:rPr>
              <a:t>Qualifications</a:t>
            </a:r>
          </a:p>
          <a:p>
            <a:endParaRPr lang="en-US" sz="900" dirty="0">
              <a:latin typeface="Calibri" panose="020F0502020204030204" pitchFamily="34" charset="0"/>
              <a:cs typeface="Calibri" panose="020F0502020204030204" pitchFamily="34" charset="0"/>
            </a:endParaRPr>
          </a:p>
          <a:p>
            <a:pPr>
              <a:spcBef>
                <a:spcPts val="0"/>
              </a:spcBef>
            </a:pPr>
            <a:r>
              <a:rPr lang="en-GB" sz="900" b="1" dirty="0">
                <a:latin typeface="Calibri" panose="020F0502020204030204" pitchFamily="34" charset="0"/>
                <a:cs typeface="Calibri" panose="020F0502020204030204" pitchFamily="34" charset="0"/>
              </a:rPr>
              <a:t>University of Kent  </a:t>
            </a:r>
          </a:p>
          <a:p>
            <a:pPr>
              <a:spcBef>
                <a:spcPts val="0"/>
              </a:spcBef>
            </a:pPr>
            <a:r>
              <a:rPr lang="en-GB" sz="900" dirty="0">
                <a:latin typeface="Calibri" panose="020F0502020204030204" pitchFamily="34" charset="0"/>
                <a:cs typeface="Calibri" panose="020F0502020204030204" pitchFamily="34" charset="0"/>
              </a:rPr>
              <a:t>Postgraduate Diploma Economics</a:t>
            </a:r>
          </a:p>
          <a:p>
            <a:pPr>
              <a:spcBef>
                <a:spcPts val="0"/>
              </a:spcBef>
            </a:pPr>
            <a:endParaRPr lang="en-US" sz="500" dirty="0">
              <a:latin typeface="Calibri" panose="020F0502020204030204" pitchFamily="34" charset="0"/>
              <a:cs typeface="Calibri" panose="020F0502020204030204" pitchFamily="34" charset="0"/>
            </a:endParaRPr>
          </a:p>
          <a:p>
            <a:pPr>
              <a:spcBef>
                <a:spcPts val="0"/>
              </a:spcBef>
            </a:pPr>
            <a:r>
              <a:rPr lang="en-US" sz="900" b="1" dirty="0">
                <a:latin typeface="Calibri" panose="020F0502020204030204" pitchFamily="34" charset="0"/>
                <a:cs typeface="Calibri" panose="020F0502020204030204" pitchFamily="34" charset="0"/>
              </a:rPr>
              <a:t>BPP Law School</a:t>
            </a:r>
          </a:p>
          <a:p>
            <a:pPr>
              <a:spcBef>
                <a:spcPts val="0"/>
              </a:spcBef>
            </a:pPr>
            <a:r>
              <a:rPr lang="en-US" sz="900" dirty="0">
                <a:latin typeface="Calibri" panose="020F0502020204030204" pitchFamily="34" charset="0"/>
                <a:cs typeface="Calibri" panose="020F0502020204030204" pitchFamily="34" charset="0"/>
              </a:rPr>
              <a:t>LLM Law</a:t>
            </a:r>
          </a:p>
          <a:p>
            <a:pPr>
              <a:spcBef>
                <a:spcPts val="0"/>
              </a:spcBef>
            </a:pPr>
            <a:endParaRPr lang="en-US" sz="500" dirty="0">
              <a:latin typeface="Calibri" panose="020F0502020204030204" pitchFamily="34" charset="0"/>
              <a:cs typeface="Calibri" panose="020F0502020204030204" pitchFamily="34" charset="0"/>
            </a:endParaRPr>
          </a:p>
          <a:p>
            <a:pPr>
              <a:spcBef>
                <a:spcPts val="0"/>
              </a:spcBef>
            </a:pPr>
            <a:r>
              <a:rPr lang="en-US" sz="900" b="1" dirty="0">
                <a:latin typeface="Calibri" panose="020F0502020204030204" pitchFamily="34" charset="0"/>
                <a:cs typeface="Calibri" panose="020F0502020204030204" pitchFamily="34" charset="0"/>
              </a:rPr>
              <a:t>University of Bristol </a:t>
            </a:r>
          </a:p>
          <a:p>
            <a:pPr>
              <a:spcBef>
                <a:spcPts val="0"/>
              </a:spcBef>
            </a:pPr>
            <a:r>
              <a:rPr lang="en-US" sz="900" dirty="0" err="1">
                <a:latin typeface="Calibri" panose="020F0502020204030204" pitchFamily="34" charset="0"/>
                <a:cs typeface="Calibri" panose="020F0502020204030204" pitchFamily="34" charset="0"/>
              </a:rPr>
              <a:t>Bsc</a:t>
            </a:r>
            <a:r>
              <a:rPr lang="en-US" sz="900" dirty="0">
                <a:latin typeface="Calibri" panose="020F0502020204030204" pitchFamily="34" charset="0"/>
                <a:cs typeface="Calibri" panose="020F0502020204030204" pitchFamily="34" charset="0"/>
              </a:rPr>
              <a:t>(Hons) Sociology</a:t>
            </a:r>
          </a:p>
          <a:p>
            <a:pPr algn="just">
              <a:lnSpc>
                <a:spcPct val="107000"/>
              </a:lnSpc>
              <a:spcAft>
                <a:spcPts val="800"/>
              </a:spcAft>
              <a:tabLst>
                <a:tab pos="3200400" algn="ctr"/>
              </a:tabLst>
            </a:pPr>
            <a:endParaRPr lang="en-GB" sz="900" dirty="0">
              <a:latin typeface="Calibri" panose="020F0502020204030204" pitchFamily="34" charset="0"/>
              <a:ea typeface="Times New Roman" panose="02020603050405020304" pitchFamily="18" charset="0"/>
              <a:cs typeface="Calibri" panose="020F0502020204030204" pitchFamily="34" charset="0"/>
            </a:endParaRPr>
          </a:p>
          <a:p>
            <a:pPr>
              <a:spcBef>
                <a:spcPts val="0"/>
              </a:spcBef>
            </a:pPr>
            <a:r>
              <a:rPr lang="en-US" sz="900" dirty="0">
                <a:latin typeface="Calibri" panose="020F0502020204030204" pitchFamily="34" charset="0"/>
                <a:cs typeface="Calibri" panose="020F0502020204030204" pitchFamily="34" charset="0"/>
              </a:rPr>
              <a:t> </a:t>
            </a:r>
          </a:p>
          <a:p>
            <a:pPr algn="just">
              <a:lnSpc>
                <a:spcPct val="107000"/>
              </a:lnSpc>
              <a:spcAft>
                <a:spcPts val="800"/>
              </a:spcAft>
              <a:tabLst>
                <a:tab pos="3200400" algn="ctr"/>
              </a:tabLst>
            </a:pPr>
            <a:endParaRPr lang="en-GB" sz="9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0" name="TextBox 9">
            <a:extLst>
              <a:ext uri="{FF2B5EF4-FFF2-40B4-BE49-F238E27FC236}">
                <a16:creationId xmlns:a16="http://schemas.microsoft.com/office/drawing/2014/main" id="{400EBC59-17F0-752C-9F17-F5C410A04DBE}"/>
              </a:ext>
            </a:extLst>
          </p:cNvPr>
          <p:cNvSpPr txBox="1"/>
          <p:nvPr/>
        </p:nvSpPr>
        <p:spPr>
          <a:xfrm>
            <a:off x="3267102" y="1271677"/>
            <a:ext cx="7604437" cy="1384995"/>
          </a:xfrm>
          <a:prstGeom prst="rect">
            <a:avLst/>
          </a:prstGeom>
          <a:noFill/>
        </p:spPr>
        <p:txBody>
          <a:bodyPr wrap="square">
            <a:spAutoFit/>
          </a:bodyPr>
          <a:lstStyle/>
          <a:p>
            <a:pPr algn="ctr"/>
            <a:r>
              <a:rPr lang="en-GB" sz="1050" b="1" i="0" u="sng" strike="noStrike" dirty="0">
                <a:solidFill>
                  <a:srgbClr val="000000"/>
                </a:solidFill>
                <a:effectLst/>
                <a:latin typeface="Calibri" panose="020F0502020204030204" pitchFamily="34" charset="0"/>
                <a:cs typeface="Calibri" panose="020F0502020204030204" pitchFamily="34" charset="0"/>
              </a:rPr>
              <a:t>Mini Bio</a:t>
            </a:r>
          </a:p>
          <a:p>
            <a:pPr algn="ctr"/>
            <a:endParaRPr lang="en-GB" sz="1050" b="1" i="0" u="sng" strike="noStrike" dirty="0">
              <a:solidFill>
                <a:srgbClr val="000000"/>
              </a:solidFill>
              <a:effectLst/>
              <a:latin typeface="Calibri" panose="020F0502020204030204" pitchFamily="34" charset="0"/>
              <a:cs typeface="Calibri" panose="020F0502020204030204" pitchFamily="34" charset="0"/>
            </a:endParaRPr>
          </a:p>
          <a:p>
            <a:r>
              <a:rPr lang="en-GB" sz="1050" b="0" i="0" u="none" strike="noStrike" dirty="0">
                <a:solidFill>
                  <a:srgbClr val="000000"/>
                </a:solidFill>
                <a:effectLst/>
                <a:latin typeface="Calibri" panose="020F0502020204030204" pitchFamily="34" charset="0"/>
                <a:cs typeface="Calibri" panose="020F0502020204030204" pitchFamily="34" charset="0"/>
              </a:rPr>
              <a:t>Ayo is a data-driven professional with advanced expertise in SQL, Python, SAS, and Excel, skilled in extracting and analysing complex datasets to deliver actionable insights. Ayo has a strong track record in developing detection systems, leading data platform transitions, and conducting in-depth trend and root cause analyses to support strategic decision-making. With experience in risk assessment, compliance analytics, and cross-functional collaboration, Ayo excels at translating data into clear business strategies. Ayo is also passionate about mentoring, consistently helping team members enhance their analytical skills and use of data tools to drive operational efficiency and impact.</a:t>
            </a:r>
            <a:endParaRPr lang="en-US" sz="1050" dirty="0">
              <a:latin typeface="Calibri" panose="020F0502020204030204" pitchFamily="34" charset="0"/>
              <a:cs typeface="Calibri" panose="020F0502020204030204" pitchFamily="34" charset="0"/>
            </a:endParaRPr>
          </a:p>
        </p:txBody>
      </p:sp>
      <p:pic>
        <p:nvPicPr>
          <p:cNvPr id="12" name="Picture 11" descr="A person in a suit and tie&#10;&#10;AI-generated content may be incorrect.">
            <a:extLst>
              <a:ext uri="{FF2B5EF4-FFF2-40B4-BE49-F238E27FC236}">
                <a16:creationId xmlns:a16="http://schemas.microsoft.com/office/drawing/2014/main" id="{923833BF-3B20-3BA6-38FD-AA9FCB748486}"/>
              </a:ext>
            </a:extLst>
          </p:cNvPr>
          <p:cNvPicPr>
            <a:picLocks noChangeAspect="1"/>
          </p:cNvPicPr>
          <p:nvPr/>
        </p:nvPicPr>
        <p:blipFill>
          <a:blip r:embed="rId3"/>
          <a:stretch>
            <a:fillRect/>
          </a:stretch>
        </p:blipFill>
        <p:spPr>
          <a:xfrm>
            <a:off x="800917" y="829296"/>
            <a:ext cx="1694712" cy="1694712"/>
          </a:xfrm>
          <a:prstGeom prst="rect">
            <a:avLst/>
          </a:prstGeom>
        </p:spPr>
      </p:pic>
      <p:sp>
        <p:nvSpPr>
          <p:cNvPr id="15" name="TextBox 14">
            <a:extLst>
              <a:ext uri="{FF2B5EF4-FFF2-40B4-BE49-F238E27FC236}">
                <a16:creationId xmlns:a16="http://schemas.microsoft.com/office/drawing/2014/main" id="{AF69D9B8-6ED2-5409-98D8-9D72C8ADD6B4}"/>
              </a:ext>
            </a:extLst>
          </p:cNvPr>
          <p:cNvSpPr txBox="1"/>
          <p:nvPr/>
        </p:nvSpPr>
        <p:spPr>
          <a:xfrm>
            <a:off x="6096000" y="829296"/>
            <a:ext cx="1741179" cy="369332"/>
          </a:xfrm>
          <a:prstGeom prst="rect">
            <a:avLst/>
          </a:prstGeom>
          <a:noFill/>
        </p:spPr>
        <p:txBody>
          <a:bodyPr wrap="square" rtlCol="0">
            <a:spAutoFit/>
          </a:bodyPr>
          <a:lstStyle/>
          <a:p>
            <a:pPr algn="ctr"/>
            <a:r>
              <a:rPr lang="en-US" b="1" dirty="0">
                <a:latin typeface="Calibri" panose="020F0502020204030204" pitchFamily="34" charset="0"/>
                <a:cs typeface="Calibri" panose="020F0502020204030204" pitchFamily="34" charset="0"/>
              </a:rPr>
              <a:t>Ayo Owoborode </a:t>
            </a:r>
          </a:p>
        </p:txBody>
      </p:sp>
    </p:spTree>
    <p:extLst>
      <p:ext uri="{BB962C8B-B14F-4D97-AF65-F5344CB8AC3E}">
        <p14:creationId xmlns:p14="http://schemas.microsoft.com/office/powerpoint/2010/main" val="3373821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433</Words>
  <Application>Microsoft Office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Ayo Owoborode</dc:creator>
  <cp:lastModifiedBy>Sara Bailey</cp:lastModifiedBy>
  <cp:revision>5</cp:revision>
  <dcterms:created xsi:type="dcterms:W3CDTF">2025-05-07T10:14:56Z</dcterms:created>
  <dcterms:modified xsi:type="dcterms:W3CDTF">2025-06-03T14:57:33Z</dcterms:modified>
</cp:coreProperties>
</file>